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sldIdLst>
    <p:sldId id="256" r:id="rId2"/>
    <p:sldId id="260" r:id="rId3"/>
    <p:sldId id="268" r:id="rId4"/>
    <p:sldId id="272" r:id="rId5"/>
    <p:sldId id="274" r:id="rId6"/>
    <p:sldId id="258" r:id="rId7"/>
    <p:sldId id="259" r:id="rId8"/>
    <p:sldId id="263" r:id="rId9"/>
    <p:sldId id="265" r:id="rId10"/>
    <p:sldId id="270" r:id="rId11"/>
    <p:sldId id="269" r:id="rId12"/>
    <p:sldId id="267" r:id="rId13"/>
    <p:sldId id="261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04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034B-68D9-42DB-95BD-D6BA07CE22B8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04D72-81D0-47D4-AA25-475AE6CEE5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32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04D72-81D0-47D4-AA25-475AE6CEE57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04D72-81D0-47D4-AA25-475AE6CEE57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Document2.docx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1.xml"/><Relationship Id="rId7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3.bin"/><Relationship Id="rId4" Type="http://schemas.openxmlformats.org/officeDocument/2006/relationships/image" Target="../media/image9.jpeg"/><Relationship Id="rId9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533400"/>
            <a:ext cx="3048000" cy="1143000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8900" dirty="0" err="1" smtClean="0">
                <a:solidFill>
                  <a:srgbClr val="7C0418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solidFill>
                <a:srgbClr val="7C0418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2057400"/>
            <a:ext cx="4038600" cy="3886200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হাসান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আবেদ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হালিমা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খিলগাঁও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 ১২১৪।</a:t>
            </a:r>
          </a:p>
          <a:p>
            <a:pPr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৩৪</a:t>
            </a:r>
          </a:p>
          <a:p>
            <a:pPr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 ৩৫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3657600"/>
            <a:ext cx="4191000" cy="2286000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শ্রেনীঃ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roses-roses-29851113-440-330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61950"/>
            <a:ext cx="419100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sf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4876800" cy="3657600"/>
          </a:xfrm>
          <a:prstGeom prst="rect">
            <a:avLst/>
          </a:prstGeom>
        </p:spPr>
      </p:pic>
      <p:sp>
        <p:nvSpPr>
          <p:cNvPr id="10" name="Right Triangle 9"/>
          <p:cNvSpPr/>
          <p:nvPr/>
        </p:nvSpPr>
        <p:spPr>
          <a:xfrm>
            <a:off x="990600" y="762000"/>
            <a:ext cx="1524000" cy="2667000"/>
          </a:xfrm>
          <a:prstGeom prst="rtTriangl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4400" y="1219201"/>
            <a:ext cx="4572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ym typeface="Symbol"/>
              </a:rPr>
              <a:t></a:t>
            </a:r>
            <a:r>
              <a:rPr lang="en-US" sz="1400" dirty="0" smtClean="0">
                <a:sym typeface="Symbol"/>
              </a:rPr>
              <a:t>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24600" y="6183868"/>
            <a:ext cx="9906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  <a:sym typeface="Symbol"/>
              </a:rPr>
              <a:t>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  <a:sym typeface="Symbol"/>
              </a:rPr>
              <a:t>মিটার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4572794" y="2133600"/>
            <a:ext cx="274320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57800" y="2819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Symbol"/>
              </a:rPr>
              <a:t>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D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0" y="6019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0" y="685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" y="3547646"/>
            <a:ext cx="8382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NikoshBAN" pitchFamily="2" charset="0"/>
                <a:cs typeface="NikoshBAN" pitchFamily="2" charset="0"/>
                <a:sym typeface="Symbol"/>
              </a:rPr>
              <a:t>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  <a:sym typeface="Symbol"/>
              </a:rPr>
              <a:t>মিটার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67400" y="3962400"/>
            <a:ext cx="5334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ym typeface="Symbol"/>
              </a:rPr>
              <a:t></a:t>
            </a:r>
            <a:r>
              <a:rPr lang="en-US" dirty="0" smtClean="0">
                <a:sym typeface="Symbol"/>
              </a:rPr>
              <a:t>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562600" y="3200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86400" y="4812268"/>
            <a:ext cx="8382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x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Symbol"/>
              </a:rPr>
              <a:t>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Left Bracket 35"/>
          <p:cNvSpPr/>
          <p:nvPr/>
        </p:nvSpPr>
        <p:spPr>
          <a:xfrm>
            <a:off x="5638799" y="762000"/>
            <a:ext cx="45719" cy="5410200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Bracket 36"/>
          <p:cNvSpPr/>
          <p:nvPr/>
        </p:nvSpPr>
        <p:spPr>
          <a:xfrm>
            <a:off x="5791200" y="3581400"/>
            <a:ext cx="45719" cy="2590800"/>
          </a:xfrm>
          <a:prstGeom prst="leftBracket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781800" y="5086290"/>
            <a:ext cx="1143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  <a:sym typeface="Symbol"/>
              </a:rPr>
              <a:t>(h-x)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Symbol"/>
              </a:rPr>
              <a:t>মি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8200" y="4473476"/>
            <a:ext cx="3581400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Hints: tan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Symbol"/>
              </a:rPr>
              <a:t> = BD/BC  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  <a:sym typeface="Symbol"/>
              </a:rPr>
              <a:t> 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Symbol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Symbol"/>
              </a:rPr>
              <a:t>, / = / x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  <a:sym typeface="Symbol"/>
              </a:rPr>
              <a:t> 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Symbol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Symbol"/>
              </a:rPr>
              <a:t>, x= 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  <a:sym typeface="Symbol"/>
              </a:rPr>
              <a:t>আবার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Symbol"/>
              </a:rPr>
              <a:t>, sin</a:t>
            </a:r>
            <a:r>
              <a:rPr lang="en-US" dirty="0" smtClean="0">
                <a:sym typeface="Symbol"/>
              </a:rPr>
              <a:t>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Symbol"/>
              </a:rPr>
              <a:t> = BD/CD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  <a:sym typeface="Symbol"/>
              </a:rPr>
              <a:t>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Symbol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Symbol"/>
              </a:rPr>
              <a:t>, / = / (h-x)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  <a:sym typeface="Symbol"/>
              </a:rPr>
              <a:t>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Symbol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Symbol"/>
              </a:rPr>
              <a:t>, h - x = 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  <a:sym typeface="Symbol"/>
              </a:rPr>
              <a:t>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Symbol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Symbol"/>
              </a:rPr>
              <a:t>, h -  = 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  <a:sym typeface="Symbol"/>
              </a:rPr>
              <a:t>           h =  + 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4495800" y="3232150"/>
          <a:ext cx="152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Equation" r:id="rId4" imgW="152280" imgH="393480" progId="Equation.3">
                  <p:embed/>
                </p:oleObj>
              </mc:Choice>
              <mc:Fallback>
                <p:oleObj name="Equation" r:id="rId4" imgW="1522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232150"/>
                        <a:ext cx="1524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28600" y="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।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Symbol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Symbol"/>
              </a:rPr>
              <a:t>গাছ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Symbol"/>
              </a:rPr>
              <a:t>ঝড়ে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Symbol"/>
              </a:rPr>
              <a:t>এমনভাবে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Symbol"/>
              </a:rPr>
              <a:t>ভেঙে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Symbol"/>
              </a:rPr>
              <a:t>গেল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Symbol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Symbol"/>
              </a:rPr>
              <a:t>ভাঙা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Symbol"/>
              </a:rPr>
              <a:t>অংশ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Symbol"/>
              </a:rPr>
              <a:t>দন্ডায়মান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Symbol"/>
              </a:rPr>
              <a:t>অংশের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Symbol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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Symbol"/>
              </a:rPr>
              <a:t>কোণ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Symbol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Symbol"/>
              </a:rPr>
              <a:t>গাছের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Symbol"/>
              </a:rPr>
              <a:t>গোড়া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Symbol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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মিটার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Symbol"/>
              </a:rPr>
              <a:t>দূরে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Symbol"/>
              </a:rPr>
              <a:t>মাটি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Symbol"/>
              </a:rPr>
              <a:t>স্পর্শ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Symbol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Symbol"/>
              </a:rPr>
              <a:t>গাছটির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Symbol"/>
              </a:rPr>
              <a:t>সম্পূর্ণ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Symbol"/>
              </a:rPr>
              <a:t>দৈর্ঘ্য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Symbol"/>
              </a:rPr>
              <a:t>কত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Symbol"/>
              </a:rPr>
              <a:t>ছিল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sym typeface="Symbol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5262449" y="1639485"/>
            <a:ext cx="2546866" cy="11845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943600" y="1752600"/>
            <a:ext cx="2362200" cy="1752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943600" y="3505200"/>
            <a:ext cx="2362200" cy="2057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943600" y="2819400"/>
            <a:ext cx="28956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943600" y="3505200"/>
            <a:ext cx="28194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6200000" flipH="1">
            <a:off x="5372100" y="4076700"/>
            <a:ext cx="2667002" cy="152400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 flipH="1">
            <a:off x="4610894" y="4838700"/>
            <a:ext cx="2667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019800" y="1504890"/>
            <a:ext cx="1143000" cy="47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  <a:sym typeface="Symbol"/>
              </a:rPr>
              <a:t>(h-x)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Symbol"/>
              </a:rPr>
              <a:t>মি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5943600" y="6170612"/>
            <a:ext cx="152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Bracket 34"/>
          <p:cNvSpPr/>
          <p:nvPr/>
        </p:nvSpPr>
        <p:spPr>
          <a:xfrm>
            <a:off x="6019800" y="838200"/>
            <a:ext cx="45719" cy="2667000"/>
          </a:xfrm>
          <a:prstGeom prst="rightBracket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5867400" y="3429000"/>
            <a:ext cx="1524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6687328">
            <a:off x="355875" y="315964"/>
            <a:ext cx="1117050" cy="1525953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 rot="6311929">
            <a:off x="5395043" y="3217642"/>
            <a:ext cx="916869" cy="1359004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3962400" y="5715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7" name="Document" showAsIcon="1" r:id="rId6" imgW="914400" imgH="771480" progId="Word.Document.12">
                  <p:embed/>
                </p:oleObj>
              </mc:Choice>
              <mc:Fallback>
                <p:oleObj name="Document" showAsIcon="1" r:id="rId6" imgW="914400" imgH="771480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7150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35" presetClass="emph" presetSubtype="0" repeatCount="5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000"/>
                            </p:stCondLst>
                            <p:childTnLst>
                              <p:par>
                                <p:cTn id="1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500"/>
                            </p:stCondLst>
                            <p:childTnLst>
                              <p:par>
                                <p:cTn id="1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000"/>
                            </p:stCondLst>
                            <p:childTnLst>
                              <p:par>
                                <p:cTn id="1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7500"/>
                            </p:stCondLst>
                            <p:childTnLst>
                              <p:par>
                                <p:cTn id="16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8500"/>
                            </p:stCondLst>
                            <p:childTnLst>
                              <p:par>
                                <p:cTn id="1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4" grpId="1" animBg="1"/>
      <p:bldP spid="19" grpId="0"/>
      <p:bldP spid="20" grpId="0"/>
      <p:bldP spid="21" grpId="0"/>
      <p:bldP spid="22" grpId="0"/>
      <p:bldP spid="31" grpId="0" animBg="1"/>
      <p:bldP spid="32" grpId="0" animBg="1"/>
      <p:bldP spid="32" grpId="1" animBg="1"/>
      <p:bldP spid="33" grpId="0"/>
      <p:bldP spid="34" grpId="0" animBg="1"/>
      <p:bldP spid="34" grpId="1" animBg="1"/>
      <p:bldP spid="36" grpId="0" animBg="1"/>
      <p:bldP spid="37" grpId="0" animBg="1"/>
      <p:bldP spid="38" grpId="0" animBg="1"/>
      <p:bldP spid="38" grpId="1" animBg="1"/>
      <p:bldP spid="26" grpId="0" animBg="1"/>
      <p:bldP spid="57" grpId="0"/>
      <p:bldP spid="57" grpId="1"/>
      <p:bldP spid="35" grpId="0" animBg="1"/>
      <p:bldP spid="35" grpId="1" animBg="1"/>
      <p:bldP spid="35" grpId="2" animBg="1"/>
      <p:bldP spid="39" grpId="0" animBg="1"/>
      <p:bldP spid="40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4267200" cy="1143000"/>
          </a:xfr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evergreen-tree-beside-the-river-jim-sauchy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447800"/>
            <a:ext cx="5334000" cy="5029200"/>
          </a:xfrm>
        </p:spPr>
      </p:pic>
      <p:sp>
        <p:nvSpPr>
          <p:cNvPr id="8" name="TextBox 7"/>
          <p:cNvSpPr txBox="1"/>
          <p:nvPr/>
        </p:nvSpPr>
        <p:spPr>
          <a:xfrm>
            <a:off x="5791200" y="1524000"/>
            <a:ext cx="2971800" cy="2677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বিব্দুতে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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শীর্ষবিব্দুর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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নদীটির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-229394" y="4038600"/>
            <a:ext cx="4267994" cy="7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905000" y="6172200"/>
            <a:ext cx="3505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1562100" y="2324100"/>
            <a:ext cx="4191000" cy="3505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19200" y="4114800"/>
            <a:ext cx="76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  <a:sym typeface="Symbol"/>
              </a:rPr>
              <a:t>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Symbol"/>
              </a:rPr>
              <a:t>মি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7200" y="5638800"/>
            <a:ext cx="609600" cy="381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r>
              <a:rPr lang="en-US" dirty="0" smtClean="0">
                <a:sym typeface="Symbol"/>
              </a:rPr>
              <a:t></a:t>
            </a:r>
            <a:endParaRPr lang="en-US" dirty="0"/>
          </a:p>
        </p:txBody>
      </p:sp>
      <p:sp>
        <p:nvSpPr>
          <p:cNvPr id="11" name="Arc 10"/>
          <p:cNvSpPr/>
          <p:nvPr/>
        </p:nvSpPr>
        <p:spPr>
          <a:xfrm rot="14850638">
            <a:off x="4060293" y="4890774"/>
            <a:ext cx="2148183" cy="2181853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667000" y="6248400"/>
            <a:ext cx="9906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প্রস্থ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9" grpId="0" animBg="1"/>
      <p:bldP spid="20" grpId="0" animBg="1"/>
      <p:bldP spid="11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2895600" cy="1143000"/>
          </a:xfr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ভূ-রেখা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ঊর্দ্ধরেখা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উলম্ব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00200" y="4951412"/>
            <a:ext cx="5715000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05000" y="4114800"/>
            <a:ext cx="5181600" cy="16764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4287982" y="5496791"/>
            <a:ext cx="2951018" cy="675409"/>
          </a:xfrm>
          <a:custGeom>
            <a:avLst/>
            <a:gdLst>
              <a:gd name="connsiteX0" fmla="*/ 0 w 2951018"/>
              <a:gd name="connsiteY0" fmla="*/ 540328 h 675409"/>
              <a:gd name="connsiteX1" fmla="*/ 1163782 w 2951018"/>
              <a:gd name="connsiteY1" fmla="*/ 62346 h 675409"/>
              <a:gd name="connsiteX2" fmla="*/ 2327564 w 2951018"/>
              <a:gd name="connsiteY2" fmla="*/ 665018 h 675409"/>
              <a:gd name="connsiteX3" fmla="*/ 2909455 w 2951018"/>
              <a:gd name="connsiteY3" fmla="*/ 0 h 675409"/>
              <a:gd name="connsiteX4" fmla="*/ 2909455 w 2951018"/>
              <a:gd name="connsiteY4" fmla="*/ 0 h 675409"/>
              <a:gd name="connsiteX5" fmla="*/ 2951018 w 2951018"/>
              <a:gd name="connsiteY5" fmla="*/ 41564 h 67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1018" h="675409">
                <a:moveTo>
                  <a:pt x="0" y="540328"/>
                </a:moveTo>
                <a:cubicBezTo>
                  <a:pt x="387927" y="290946"/>
                  <a:pt x="775855" y="41564"/>
                  <a:pt x="1163782" y="62346"/>
                </a:cubicBezTo>
                <a:cubicBezTo>
                  <a:pt x="1551709" y="83128"/>
                  <a:pt x="2036619" y="675409"/>
                  <a:pt x="2327564" y="665018"/>
                </a:cubicBezTo>
                <a:cubicBezTo>
                  <a:pt x="2618509" y="654627"/>
                  <a:pt x="2909455" y="0"/>
                  <a:pt x="2909455" y="0"/>
                </a:cubicBezTo>
                <a:lnTo>
                  <a:pt x="2909455" y="0"/>
                </a:lnTo>
                <a:lnTo>
                  <a:pt x="2951018" y="41564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3315494" y="3771106"/>
            <a:ext cx="2362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/>
          <p:cNvSpPr/>
          <p:nvPr/>
        </p:nvSpPr>
        <p:spPr>
          <a:xfrm rot="20888943">
            <a:off x="3810000" y="3247175"/>
            <a:ext cx="1371600" cy="1676400"/>
          </a:xfrm>
          <a:prstGeom prst="parallelogram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19200" y="4888468"/>
            <a:ext cx="4572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4953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m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4343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y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5715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0" y="5943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E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91400" y="5334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F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91400" y="4800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62800" y="3810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D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19600" y="5105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O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4800" y="2667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P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Parallelogram 24"/>
          <p:cNvSpPr/>
          <p:nvPr/>
        </p:nvSpPr>
        <p:spPr>
          <a:xfrm rot="21382621">
            <a:off x="2039586" y="4679265"/>
            <a:ext cx="1447800" cy="609600"/>
          </a:xfrm>
          <a:prstGeom prst="parallelogram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895600" y="46482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n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38600" y="35052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x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3886200" y="3429000"/>
            <a:ext cx="2133600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57800" y="2514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Q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838200" y="3733800"/>
            <a:ext cx="2590800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>
            <a:off x="990600" y="2971800"/>
            <a:ext cx="11430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133600" y="2971800"/>
            <a:ext cx="10668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096000" y="2819400"/>
            <a:ext cx="2590800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391400" y="2819400"/>
            <a:ext cx="10668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33400" y="366926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G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9600" y="2819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J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81200" y="3733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76600" y="3733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19800" y="290726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R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200400" y="2743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K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382000" y="2895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239000" y="24384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U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229600" y="359306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V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4572000" cy="1313688"/>
          </a:xfr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017520"/>
          </a:xfr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ছায়ার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Symbol"/>
              </a:rPr>
              <a:t>দৈর্ঘ্য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গৃহে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None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Symbol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৪৮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Symbol"/>
              </a:rPr>
              <a:t>মিটার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Symbol"/>
              </a:rPr>
              <a:t>লম্বা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Symbol"/>
              </a:rPr>
              <a:t>খুঁটি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Symbol"/>
              </a:rPr>
              <a:t>ভেঙে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Symbol"/>
              </a:rPr>
              <a:t>গিয়ে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Symbol"/>
              </a:rPr>
              <a:t>সম্পূর্ণভাবে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Symbol"/>
              </a:rPr>
              <a:t>বিচ্ছিন্ন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Symbol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Symbol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Symbol"/>
              </a:rPr>
              <a:t>ভূমির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Symbol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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Symbol"/>
              </a:rPr>
              <a:t>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Symbol"/>
              </a:rPr>
              <a:t>উৎপন্ন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Symbol"/>
              </a:rPr>
              <a:t>করল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Symbol"/>
              </a:rPr>
              <a:t>খুঁটিটি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Symbol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Symbol"/>
              </a:rPr>
              <a:t>উঁচুতে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  <a:sym typeface="Symbol"/>
              </a:rPr>
              <a:t>ভে</a:t>
            </a:r>
            <a:r>
              <a:rPr lang="bn-BD" smtClean="0">
                <a:latin typeface="NikoshBAN" pitchFamily="2" charset="0"/>
                <a:cs typeface="NikoshBAN" pitchFamily="2" charset="0"/>
                <a:sym typeface="Symbol"/>
              </a:rPr>
              <a:t>ঙ্গে </a:t>
            </a:r>
            <a:r>
              <a:rPr lang="en-US" sz="3200" smtClean="0">
                <a:latin typeface="NikoshBAN" pitchFamily="2" charset="0"/>
                <a:cs typeface="NikoshBAN" pitchFamily="2" charset="0"/>
                <a:sym typeface="Symbol"/>
              </a:rPr>
              <a:t>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 descr="Butterfly-And-Rose-roses-17275185-1024-7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06680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3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9" presetClass="entr" presetSubtype="1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iffel-tower-d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4343400" cy="3429000"/>
          </a:xfrm>
          <a:prstGeom prst="rect">
            <a:avLst/>
          </a:prstGeom>
        </p:spPr>
      </p:pic>
      <p:pic>
        <p:nvPicPr>
          <p:cNvPr id="3" name="Picture 2" descr="Tall_tr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505200"/>
            <a:ext cx="43434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1143000"/>
            <a:ext cx="449580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g_0656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429000"/>
            <a:ext cx="47244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91312"/>
            <a:ext cx="4343400" cy="1237488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ফলঃ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-------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ভূ-রেখা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ঊর্দ্ধরেখা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উলম্ব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অবনতি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7021e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094"/>
            <a:ext cx="9144000" cy="67609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</p:pic>
      <p:sp>
        <p:nvSpPr>
          <p:cNvPr id="7" name="Freeform 6"/>
          <p:cNvSpPr/>
          <p:nvPr/>
        </p:nvSpPr>
        <p:spPr>
          <a:xfrm>
            <a:off x="2535382" y="3387437"/>
            <a:ext cx="5694218" cy="3241964"/>
          </a:xfrm>
          <a:custGeom>
            <a:avLst/>
            <a:gdLst>
              <a:gd name="connsiteX0" fmla="*/ 0 w 5666242"/>
              <a:gd name="connsiteY0" fmla="*/ 0 h 3304309"/>
              <a:gd name="connsiteX1" fmla="*/ 41563 w 5666242"/>
              <a:gd name="connsiteY1" fmla="*/ 436419 h 3304309"/>
              <a:gd name="connsiteX2" fmla="*/ 83127 w 5666242"/>
              <a:gd name="connsiteY2" fmla="*/ 561109 h 3304309"/>
              <a:gd name="connsiteX3" fmla="*/ 145473 w 5666242"/>
              <a:gd name="connsiteY3" fmla="*/ 810491 h 3304309"/>
              <a:gd name="connsiteX4" fmla="*/ 166254 w 5666242"/>
              <a:gd name="connsiteY4" fmla="*/ 872837 h 3304309"/>
              <a:gd name="connsiteX5" fmla="*/ 207818 w 5666242"/>
              <a:gd name="connsiteY5" fmla="*/ 935182 h 3304309"/>
              <a:gd name="connsiteX6" fmla="*/ 270163 w 5666242"/>
              <a:gd name="connsiteY6" fmla="*/ 1059873 h 3304309"/>
              <a:gd name="connsiteX7" fmla="*/ 311727 w 5666242"/>
              <a:gd name="connsiteY7" fmla="*/ 1184564 h 3304309"/>
              <a:gd name="connsiteX8" fmla="*/ 394854 w 5666242"/>
              <a:gd name="connsiteY8" fmla="*/ 1330037 h 3304309"/>
              <a:gd name="connsiteX9" fmla="*/ 436418 w 5666242"/>
              <a:gd name="connsiteY9" fmla="*/ 1392382 h 3304309"/>
              <a:gd name="connsiteX10" fmla="*/ 519545 w 5666242"/>
              <a:gd name="connsiteY10" fmla="*/ 1517073 h 3304309"/>
              <a:gd name="connsiteX11" fmla="*/ 727363 w 5666242"/>
              <a:gd name="connsiteY11" fmla="*/ 1766455 h 3304309"/>
              <a:gd name="connsiteX12" fmla="*/ 789709 w 5666242"/>
              <a:gd name="connsiteY12" fmla="*/ 1808019 h 3304309"/>
              <a:gd name="connsiteX13" fmla="*/ 914400 w 5666242"/>
              <a:gd name="connsiteY13" fmla="*/ 1891146 h 3304309"/>
              <a:gd name="connsiteX14" fmla="*/ 955963 w 5666242"/>
              <a:gd name="connsiteY14" fmla="*/ 1953491 h 3304309"/>
              <a:gd name="connsiteX15" fmla="*/ 1143000 w 5666242"/>
              <a:gd name="connsiteY15" fmla="*/ 2078182 h 3304309"/>
              <a:gd name="connsiteX16" fmla="*/ 1267691 w 5666242"/>
              <a:gd name="connsiteY16" fmla="*/ 2161309 h 3304309"/>
              <a:gd name="connsiteX17" fmla="*/ 1433945 w 5666242"/>
              <a:gd name="connsiteY17" fmla="*/ 2182091 h 3304309"/>
              <a:gd name="connsiteX18" fmla="*/ 1517073 w 5666242"/>
              <a:gd name="connsiteY18" fmla="*/ 2286000 h 3304309"/>
              <a:gd name="connsiteX19" fmla="*/ 1641763 w 5666242"/>
              <a:gd name="connsiteY19" fmla="*/ 2327564 h 3304309"/>
              <a:gd name="connsiteX20" fmla="*/ 1787236 w 5666242"/>
              <a:gd name="connsiteY20" fmla="*/ 2410691 h 3304309"/>
              <a:gd name="connsiteX21" fmla="*/ 1911927 w 5666242"/>
              <a:gd name="connsiteY21" fmla="*/ 2473037 h 3304309"/>
              <a:gd name="connsiteX22" fmla="*/ 2119745 w 5666242"/>
              <a:gd name="connsiteY22" fmla="*/ 2535382 h 3304309"/>
              <a:gd name="connsiteX23" fmla="*/ 2182091 w 5666242"/>
              <a:gd name="connsiteY23" fmla="*/ 2576946 h 3304309"/>
              <a:gd name="connsiteX24" fmla="*/ 2306782 w 5666242"/>
              <a:gd name="connsiteY24" fmla="*/ 2618509 h 3304309"/>
              <a:gd name="connsiteX25" fmla="*/ 2452254 w 5666242"/>
              <a:gd name="connsiteY25" fmla="*/ 2660073 h 3304309"/>
              <a:gd name="connsiteX26" fmla="*/ 2514600 w 5666242"/>
              <a:gd name="connsiteY26" fmla="*/ 2701637 h 3304309"/>
              <a:gd name="connsiteX27" fmla="*/ 2680854 w 5666242"/>
              <a:gd name="connsiteY27" fmla="*/ 2743200 h 3304309"/>
              <a:gd name="connsiteX28" fmla="*/ 2743200 w 5666242"/>
              <a:gd name="connsiteY28" fmla="*/ 2763982 h 3304309"/>
              <a:gd name="connsiteX29" fmla="*/ 2805545 w 5666242"/>
              <a:gd name="connsiteY29" fmla="*/ 2805546 h 3304309"/>
              <a:gd name="connsiteX30" fmla="*/ 2930236 w 5666242"/>
              <a:gd name="connsiteY30" fmla="*/ 2847109 h 3304309"/>
              <a:gd name="connsiteX31" fmla="*/ 2992582 w 5666242"/>
              <a:gd name="connsiteY31" fmla="*/ 2867891 h 3304309"/>
              <a:gd name="connsiteX32" fmla="*/ 3241963 w 5666242"/>
              <a:gd name="connsiteY32" fmla="*/ 2909455 h 3304309"/>
              <a:gd name="connsiteX33" fmla="*/ 3470563 w 5666242"/>
              <a:gd name="connsiteY33" fmla="*/ 2971800 h 3304309"/>
              <a:gd name="connsiteX34" fmla="*/ 3553691 w 5666242"/>
              <a:gd name="connsiteY34" fmla="*/ 2992582 h 3304309"/>
              <a:gd name="connsiteX35" fmla="*/ 3719945 w 5666242"/>
              <a:gd name="connsiteY35" fmla="*/ 3013364 h 3304309"/>
              <a:gd name="connsiteX36" fmla="*/ 3865418 w 5666242"/>
              <a:gd name="connsiteY36" fmla="*/ 3034146 h 3304309"/>
              <a:gd name="connsiteX37" fmla="*/ 3990109 w 5666242"/>
              <a:gd name="connsiteY37" fmla="*/ 3075709 h 3304309"/>
              <a:gd name="connsiteX38" fmla="*/ 4218709 w 5666242"/>
              <a:gd name="connsiteY38" fmla="*/ 3117273 h 3304309"/>
              <a:gd name="connsiteX39" fmla="*/ 4301836 w 5666242"/>
              <a:gd name="connsiteY39" fmla="*/ 3138055 h 3304309"/>
              <a:gd name="connsiteX40" fmla="*/ 4655127 w 5666242"/>
              <a:gd name="connsiteY40" fmla="*/ 3158837 h 3304309"/>
              <a:gd name="connsiteX41" fmla="*/ 4862945 w 5666242"/>
              <a:gd name="connsiteY41" fmla="*/ 3221182 h 3304309"/>
              <a:gd name="connsiteX42" fmla="*/ 4925291 w 5666242"/>
              <a:gd name="connsiteY42" fmla="*/ 3241964 h 3304309"/>
              <a:gd name="connsiteX43" fmla="*/ 5278582 w 5666242"/>
              <a:gd name="connsiteY43" fmla="*/ 3283528 h 3304309"/>
              <a:gd name="connsiteX44" fmla="*/ 5361709 w 5666242"/>
              <a:gd name="connsiteY44" fmla="*/ 3304309 h 3304309"/>
              <a:gd name="connsiteX45" fmla="*/ 5631873 w 5666242"/>
              <a:gd name="connsiteY45" fmla="*/ 3283528 h 3304309"/>
              <a:gd name="connsiteX46" fmla="*/ 5527963 w 5666242"/>
              <a:gd name="connsiteY46" fmla="*/ 3283528 h 330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666242" h="3304309">
                <a:moveTo>
                  <a:pt x="0" y="0"/>
                </a:moveTo>
                <a:cubicBezTo>
                  <a:pt x="4374" y="56857"/>
                  <a:pt x="22374" y="346871"/>
                  <a:pt x="41563" y="436419"/>
                </a:cubicBezTo>
                <a:cubicBezTo>
                  <a:pt x="50743" y="479258"/>
                  <a:pt x="83127" y="561109"/>
                  <a:pt x="83127" y="561109"/>
                </a:cubicBezTo>
                <a:cubicBezTo>
                  <a:pt x="111113" y="729022"/>
                  <a:pt x="90583" y="645819"/>
                  <a:pt x="145473" y="810491"/>
                </a:cubicBezTo>
                <a:cubicBezTo>
                  <a:pt x="152400" y="831273"/>
                  <a:pt x="154103" y="854610"/>
                  <a:pt x="166254" y="872837"/>
                </a:cubicBezTo>
                <a:lnTo>
                  <a:pt x="207818" y="935182"/>
                </a:lnTo>
                <a:cubicBezTo>
                  <a:pt x="283609" y="1162556"/>
                  <a:pt x="162735" y="818159"/>
                  <a:pt x="270163" y="1059873"/>
                </a:cubicBezTo>
                <a:cubicBezTo>
                  <a:pt x="287957" y="1099909"/>
                  <a:pt x="287424" y="1148110"/>
                  <a:pt x="311727" y="1184564"/>
                </a:cubicBezTo>
                <a:cubicBezTo>
                  <a:pt x="412991" y="1336457"/>
                  <a:pt x="289387" y="1145470"/>
                  <a:pt x="394854" y="1330037"/>
                </a:cubicBezTo>
                <a:cubicBezTo>
                  <a:pt x="407246" y="1351723"/>
                  <a:pt x="422563" y="1371600"/>
                  <a:pt x="436418" y="1392382"/>
                </a:cubicBezTo>
                <a:cubicBezTo>
                  <a:pt x="477078" y="1555021"/>
                  <a:pt x="421350" y="1411324"/>
                  <a:pt x="519545" y="1517073"/>
                </a:cubicBezTo>
                <a:cubicBezTo>
                  <a:pt x="593175" y="1596367"/>
                  <a:pt x="653733" y="1687161"/>
                  <a:pt x="727363" y="1766455"/>
                </a:cubicBezTo>
                <a:cubicBezTo>
                  <a:pt x="744359" y="1784758"/>
                  <a:pt x="770521" y="1792029"/>
                  <a:pt x="789709" y="1808019"/>
                </a:cubicBezTo>
                <a:cubicBezTo>
                  <a:pt x="893489" y="1894502"/>
                  <a:pt x="804834" y="1854624"/>
                  <a:pt x="914400" y="1891146"/>
                </a:cubicBezTo>
                <a:cubicBezTo>
                  <a:pt x="928254" y="1911928"/>
                  <a:pt x="937166" y="1937044"/>
                  <a:pt x="955963" y="1953491"/>
                </a:cubicBezTo>
                <a:cubicBezTo>
                  <a:pt x="955982" y="1953508"/>
                  <a:pt x="1111817" y="2057393"/>
                  <a:pt x="1143000" y="2078182"/>
                </a:cubicBezTo>
                <a:lnTo>
                  <a:pt x="1267691" y="2161309"/>
                </a:lnTo>
                <a:lnTo>
                  <a:pt x="1433945" y="2182091"/>
                </a:lnTo>
                <a:cubicBezTo>
                  <a:pt x="1456481" y="2249698"/>
                  <a:pt x="1443506" y="2253303"/>
                  <a:pt x="1517073" y="2286000"/>
                </a:cubicBezTo>
                <a:cubicBezTo>
                  <a:pt x="1557109" y="2303794"/>
                  <a:pt x="1641763" y="2327564"/>
                  <a:pt x="1641763" y="2327564"/>
                </a:cubicBezTo>
                <a:cubicBezTo>
                  <a:pt x="1760205" y="2446005"/>
                  <a:pt x="1640708" y="2347893"/>
                  <a:pt x="1787236" y="2410691"/>
                </a:cubicBezTo>
                <a:cubicBezTo>
                  <a:pt x="1969394" y="2488759"/>
                  <a:pt x="1736792" y="2422998"/>
                  <a:pt x="1911927" y="2473037"/>
                </a:cubicBezTo>
                <a:cubicBezTo>
                  <a:pt x="1962750" y="2487558"/>
                  <a:pt x="2082708" y="2510691"/>
                  <a:pt x="2119745" y="2535382"/>
                </a:cubicBezTo>
                <a:cubicBezTo>
                  <a:pt x="2140527" y="2549237"/>
                  <a:pt x="2159267" y="2566802"/>
                  <a:pt x="2182091" y="2576946"/>
                </a:cubicBezTo>
                <a:cubicBezTo>
                  <a:pt x="2222127" y="2594740"/>
                  <a:pt x="2265218" y="2604655"/>
                  <a:pt x="2306782" y="2618509"/>
                </a:cubicBezTo>
                <a:cubicBezTo>
                  <a:pt x="2396231" y="2648325"/>
                  <a:pt x="2347865" y="2633976"/>
                  <a:pt x="2452254" y="2660073"/>
                </a:cubicBezTo>
                <a:cubicBezTo>
                  <a:pt x="2473036" y="2673928"/>
                  <a:pt x="2492260" y="2690467"/>
                  <a:pt x="2514600" y="2701637"/>
                </a:cubicBezTo>
                <a:cubicBezTo>
                  <a:pt x="2562107" y="2725391"/>
                  <a:pt x="2633422" y="2731342"/>
                  <a:pt x="2680854" y="2743200"/>
                </a:cubicBezTo>
                <a:cubicBezTo>
                  <a:pt x="2702106" y="2748513"/>
                  <a:pt x="2722418" y="2757055"/>
                  <a:pt x="2743200" y="2763982"/>
                </a:cubicBezTo>
                <a:cubicBezTo>
                  <a:pt x="2763982" y="2777837"/>
                  <a:pt x="2782721" y="2795402"/>
                  <a:pt x="2805545" y="2805546"/>
                </a:cubicBezTo>
                <a:cubicBezTo>
                  <a:pt x="2845581" y="2823340"/>
                  <a:pt x="2888672" y="2833255"/>
                  <a:pt x="2930236" y="2847109"/>
                </a:cubicBezTo>
                <a:cubicBezTo>
                  <a:pt x="2951018" y="2854036"/>
                  <a:pt x="2971101" y="2863595"/>
                  <a:pt x="2992582" y="2867891"/>
                </a:cubicBezTo>
                <a:cubicBezTo>
                  <a:pt x="3144523" y="2898279"/>
                  <a:pt x="3061524" y="2883678"/>
                  <a:pt x="3241963" y="2909455"/>
                </a:cubicBezTo>
                <a:cubicBezTo>
                  <a:pt x="3436601" y="2974335"/>
                  <a:pt x="3294316" y="2932635"/>
                  <a:pt x="3470563" y="2971800"/>
                </a:cubicBezTo>
                <a:cubicBezTo>
                  <a:pt x="3498445" y="2977996"/>
                  <a:pt x="3525517" y="2987886"/>
                  <a:pt x="3553691" y="2992582"/>
                </a:cubicBezTo>
                <a:cubicBezTo>
                  <a:pt x="3608780" y="3001764"/>
                  <a:pt x="3664586" y="3005983"/>
                  <a:pt x="3719945" y="3013364"/>
                </a:cubicBezTo>
                <a:lnTo>
                  <a:pt x="3865418" y="3034146"/>
                </a:lnTo>
                <a:cubicBezTo>
                  <a:pt x="3906982" y="3048000"/>
                  <a:pt x="3946893" y="3068506"/>
                  <a:pt x="3990109" y="3075709"/>
                </a:cubicBezTo>
                <a:cubicBezTo>
                  <a:pt x="4080343" y="3090748"/>
                  <a:pt x="4131572" y="3097909"/>
                  <a:pt x="4218709" y="3117273"/>
                </a:cubicBezTo>
                <a:cubicBezTo>
                  <a:pt x="4246591" y="3123469"/>
                  <a:pt x="4273403" y="3135347"/>
                  <a:pt x="4301836" y="3138055"/>
                </a:cubicBezTo>
                <a:cubicBezTo>
                  <a:pt x="4419272" y="3149239"/>
                  <a:pt x="4537363" y="3151910"/>
                  <a:pt x="4655127" y="3158837"/>
                </a:cubicBezTo>
                <a:cubicBezTo>
                  <a:pt x="4951464" y="3257614"/>
                  <a:pt x="4643079" y="3158363"/>
                  <a:pt x="4862945" y="3221182"/>
                </a:cubicBezTo>
                <a:cubicBezTo>
                  <a:pt x="4884008" y="3227200"/>
                  <a:pt x="4903907" y="3237212"/>
                  <a:pt x="4925291" y="3241964"/>
                </a:cubicBezTo>
                <a:cubicBezTo>
                  <a:pt x="5040771" y="3267626"/>
                  <a:pt x="5161792" y="3272911"/>
                  <a:pt x="5278582" y="3283528"/>
                </a:cubicBezTo>
                <a:cubicBezTo>
                  <a:pt x="5306291" y="3290455"/>
                  <a:pt x="5333147" y="3304309"/>
                  <a:pt x="5361709" y="3304309"/>
                </a:cubicBezTo>
                <a:cubicBezTo>
                  <a:pt x="5452030" y="3304309"/>
                  <a:pt x="5542250" y="3294731"/>
                  <a:pt x="5631873" y="3283528"/>
                </a:cubicBezTo>
                <a:cubicBezTo>
                  <a:pt x="5666242" y="3279232"/>
                  <a:pt x="5562600" y="3283528"/>
                  <a:pt x="5527963" y="3283528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endCxn id="7" idx="45"/>
          </p:cNvCxnSpPr>
          <p:nvPr/>
        </p:nvCxnSpPr>
        <p:spPr>
          <a:xfrm>
            <a:off x="2590800" y="3352800"/>
            <a:ext cx="5604262" cy="32562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Connector 20"/>
          <p:cNvSpPr/>
          <p:nvPr/>
        </p:nvSpPr>
        <p:spPr>
          <a:xfrm>
            <a:off x="8077200" y="6400800"/>
            <a:ext cx="304800" cy="3048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2438400" y="3124200"/>
            <a:ext cx="304800" cy="3048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Data 23"/>
          <p:cNvSpPr/>
          <p:nvPr/>
        </p:nvSpPr>
        <p:spPr>
          <a:xfrm rot="16200000">
            <a:off x="4876800" y="3276600"/>
            <a:ext cx="4876800" cy="167640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ata 13"/>
          <p:cNvSpPr/>
          <p:nvPr/>
        </p:nvSpPr>
        <p:spPr>
          <a:xfrm rot="20703387">
            <a:off x="1315469" y="1600572"/>
            <a:ext cx="2586754" cy="1676400"/>
          </a:xfrm>
          <a:prstGeom prst="flowChartInputOutp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16200000" flipH="1">
            <a:off x="1028700" y="800100"/>
            <a:ext cx="6096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1104900" y="647700"/>
            <a:ext cx="6096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1333500" y="647701"/>
            <a:ext cx="6096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1866900" y="647700"/>
            <a:ext cx="6096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2095500" y="571500"/>
            <a:ext cx="6096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2324100" y="571500"/>
            <a:ext cx="6096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 rot="1764203">
            <a:off x="5181322" y="5384136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857115">
            <a:off x="4714159" y="6240602"/>
            <a:ext cx="1828800" cy="312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1736078">
            <a:off x="4343400" y="385442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ভূ-রেখা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1277034" y="173423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উলম্ব-রেখা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7677834" y="33160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উলম্ব-রেখা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822698">
            <a:off x="2877067" y="5545773"/>
            <a:ext cx="175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ভূ-রেখা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0600" y="33160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উলম্ব-তল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33800" y="2057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উলম্ব-তল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64" presetClass="path" presetSubtype="0" repeatCount="10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-0.9555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repeatCount="10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0416 -0.2944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4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500"/>
                            </p:stCondLst>
                            <p:childTnLst>
                              <p:par>
                                <p:cTn id="4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0" presetClass="entr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4" grpId="0" animBg="1"/>
      <p:bldP spid="14" grpId="0" animBg="1"/>
      <p:bldP spid="23" grpId="0"/>
      <p:bldP spid="25" grpId="0"/>
      <p:bldP spid="26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62200" y="1752600"/>
            <a:ext cx="33528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05200" y="2819400"/>
            <a:ext cx="33528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3505200" y="5105400"/>
            <a:ext cx="3352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715000" y="4038600"/>
            <a:ext cx="1143000" cy="1066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362200" y="4038600"/>
            <a:ext cx="3352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362200" y="4038600"/>
            <a:ext cx="1143000" cy="1066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2362200" y="3962400"/>
            <a:ext cx="2286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715794" y="3961606"/>
            <a:ext cx="2286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4571206" y="2896394"/>
            <a:ext cx="228758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1218406" y="2896394"/>
            <a:ext cx="228758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505200" y="2819400"/>
            <a:ext cx="3352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15000" y="1752600"/>
            <a:ext cx="1143000" cy="1066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438400" y="1752600"/>
            <a:ext cx="3276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362200" y="1752600"/>
            <a:ext cx="1143000" cy="1066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05000" y="129093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H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23622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E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34200" y="243393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1200" y="136713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G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5000" y="365313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D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1200" y="3581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34200" y="517713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3200400" y="51816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1" grpId="0"/>
      <p:bldP spid="21" grpId="1"/>
      <p:bldP spid="22" grpId="0"/>
      <p:bldP spid="22" grpId="1"/>
      <p:bldP spid="34" grpId="0"/>
      <p:bldP spid="34" grpId="1"/>
      <p:bldP spid="35" grpId="0"/>
      <p:bldP spid="3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arallelogram 26"/>
          <p:cNvSpPr/>
          <p:nvPr/>
        </p:nvSpPr>
        <p:spPr>
          <a:xfrm rot="20736058">
            <a:off x="2707282" y="1925895"/>
            <a:ext cx="3006117" cy="2927920"/>
          </a:xfrm>
          <a:prstGeom prst="parallelogram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524000" y="4876800"/>
            <a:ext cx="57150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2209005" y="2818606"/>
            <a:ext cx="4114800" cy="158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90600" y="4736068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38600" y="152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P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67600" y="47244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14800" y="50292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O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57800" y="57544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ভূ-রেখা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81600" y="93922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উলম্ব-রেখা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72200" y="2971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উলম্ব-তল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0800000">
            <a:off x="4419600" y="1219200"/>
            <a:ext cx="762000" cy="124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2" idx="1"/>
          </p:cNvCxnSpPr>
          <p:nvPr/>
        </p:nvCxnSpPr>
        <p:spPr>
          <a:xfrm rot="10800000">
            <a:off x="5410200" y="3276606"/>
            <a:ext cx="762000" cy="183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5525692" y="5371703"/>
            <a:ext cx="685005" cy="158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/>
      <p:bldP spid="19" grpId="0"/>
      <p:bldP spid="20" grpId="0"/>
      <p:bldP spid="21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XLPWEL51242390Imageapart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914400"/>
            <a:ext cx="3790950" cy="504737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4876800" y="3471721"/>
            <a:ext cx="33478" cy="46054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590800" y="1676400"/>
            <a:ext cx="4419600" cy="411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362200" y="1676400"/>
            <a:ext cx="4572000" cy="38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Connector 25"/>
          <p:cNvSpPr/>
          <p:nvPr/>
        </p:nvSpPr>
        <p:spPr>
          <a:xfrm>
            <a:off x="6781800" y="1600200"/>
            <a:ext cx="228600" cy="2286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2514600" y="5638800"/>
            <a:ext cx="228600" cy="2286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629400" y="1138535"/>
            <a:ext cx="4572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81200" y="113853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209800" y="594360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934200" y="594360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2885182"/>
            <a:ext cx="33528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B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AD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CDA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অবনতি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3800" y="5105400"/>
            <a:ext cx="17526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8600" y="1828800"/>
            <a:ext cx="19050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অবনতি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কোণ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Arc 20"/>
          <p:cNvSpPr/>
          <p:nvPr/>
        </p:nvSpPr>
        <p:spPr>
          <a:xfrm rot="11804654">
            <a:off x="5863901" y="724557"/>
            <a:ext cx="1607196" cy="1903683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669335">
            <a:off x="2310610" y="4921611"/>
            <a:ext cx="1443106" cy="1967777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6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555 L 0.47083 -0.5777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0" y="-292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9" presetClass="path" presetSubtype="0" repeatCount="10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475 0.6055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0" y="303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ntr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500"/>
                            </p:stCondLst>
                            <p:childTnLst>
                              <p:par>
                                <p:cTn id="7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12" grpId="0" animBg="1"/>
      <p:bldP spid="13" grpId="0"/>
      <p:bldP spid="14" grpId="0"/>
      <p:bldP spid="15" grpId="0"/>
      <p:bldP spid="16" grpId="0" animBg="1"/>
      <p:bldP spid="19" grpId="1" animBg="1"/>
      <p:bldP spid="20" grpId="1" animBg="1"/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tub fir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4400"/>
            <a:ext cx="4495800" cy="4495800"/>
          </a:xfrm>
          <a:prstGeom prst="rect">
            <a:avLst/>
          </a:prstGeom>
        </p:spPr>
      </p:pic>
      <p:sp>
        <p:nvSpPr>
          <p:cNvPr id="3" name="Right Triangle 2"/>
          <p:cNvSpPr/>
          <p:nvPr/>
        </p:nvSpPr>
        <p:spPr>
          <a:xfrm>
            <a:off x="6096000" y="1447800"/>
            <a:ext cx="2057400" cy="3733800"/>
          </a:xfrm>
          <a:prstGeom prst="rt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86000" y="5225534"/>
            <a:ext cx="2133600" cy="322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419894" y="3313906"/>
            <a:ext cx="373380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1524000" y="2362200"/>
            <a:ext cx="3733802" cy="205740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28800" y="990600"/>
            <a:ext cx="381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496466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8800" y="5040868"/>
            <a:ext cx="381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5200" y="4800600"/>
            <a:ext cx="609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6</a:t>
            </a:r>
            <a:r>
              <a:rPr lang="en-US" sz="2000" dirty="0" smtClean="0">
                <a:sym typeface="Symbol"/>
              </a:rPr>
              <a:t></a:t>
            </a:r>
            <a:r>
              <a:rPr lang="en-US" sz="2400" dirty="0" smtClean="0">
                <a:sym typeface="Symbol"/>
              </a:rPr>
              <a:t>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715000" y="990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62600" y="5029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05800" y="4953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91400" y="4705290"/>
            <a:ext cx="6096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6</a:t>
            </a:r>
            <a:r>
              <a:rPr lang="en-US" sz="2000" dirty="0" smtClean="0">
                <a:sym typeface="Symbol"/>
              </a:rPr>
              <a:t>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1295400" y="3200400"/>
            <a:ext cx="9144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h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  <a:sym typeface="Symbol"/>
              </a:rPr>
              <a:t>মিটার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71800" y="5314890"/>
            <a:ext cx="1066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  <a:sym typeface="Symbol"/>
              </a:rPr>
              <a:t>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Symbol"/>
              </a:rPr>
              <a:t>মিটার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05600" y="5334000"/>
            <a:ext cx="10668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  <a:sym typeface="Symbol"/>
              </a:rPr>
              <a:t>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  <a:sym typeface="Symbol"/>
              </a:rPr>
              <a:t>মিটার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05400" y="3212068"/>
            <a:ext cx="9144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h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  <a:sym typeface="Symbol"/>
              </a:rPr>
              <a:t>মিটার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7620000" y="2362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Document" showAsIcon="1" r:id="rId7" imgW="914400" imgH="771480" progId="Word.Document.12">
                  <p:embed/>
                </p:oleObj>
              </mc:Choice>
              <mc:Fallback>
                <p:oleObj name="Document" showAsIcon="1" r:id="rId7" imgW="914400" imgH="77148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3622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0" y="76200"/>
            <a:ext cx="84582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পাদদেশ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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ভূ-তলের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চূড়ার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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মিনারটির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9" imgW="114120" imgH="215640" progId="Equation.3">
                  <p:embed/>
                </p:oleObj>
              </mc:Choice>
              <mc:Fallback>
                <p:oleObj name="Equation" r:id="rId9" imgW="11412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10" imgW="114120" imgH="215640" progId="Equation.3">
                  <p:embed/>
                </p:oleObj>
              </mc:Choice>
              <mc:Fallback>
                <p:oleObj name="Equation" r:id="rId10" imgW="11412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52400" y="5706070"/>
            <a:ext cx="28194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Hints: tan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Symbol"/>
              </a:rPr>
              <a:t> = AB/BC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  <a:sym typeface="Symbol"/>
              </a:rPr>
              <a:t>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Symbol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Symbol"/>
              </a:rPr>
              <a:t>,  = h/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  <a:sym typeface="Symbol"/>
              </a:rPr>
              <a:t>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Symbol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Symbol"/>
              </a:rPr>
              <a:t>, h = 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Arc 37"/>
          <p:cNvSpPr/>
          <p:nvPr/>
        </p:nvSpPr>
        <p:spPr>
          <a:xfrm rot="15323705">
            <a:off x="7254119" y="4328281"/>
            <a:ext cx="1524000" cy="1524000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rot="15323705">
            <a:off x="3496155" y="4188496"/>
            <a:ext cx="1667531" cy="1879769"/>
          </a:xfrm>
          <a:prstGeom prst="arc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/>
      <p:bldP spid="22" grpId="0" animBg="1"/>
      <p:bldP spid="24" grpId="0" animBg="1"/>
      <p:bldP spid="25" grpId="0"/>
      <p:bldP spid="26" grpId="0"/>
      <p:bldP spid="27" grpId="0"/>
      <p:bldP spid="28" grpId="0" animBg="1"/>
      <p:bldP spid="28" grpId="1" animBg="1"/>
      <p:bldP spid="30" grpId="0" animBg="1"/>
      <p:bldP spid="31" grpId="0" animBg="1"/>
      <p:bldP spid="32" grpId="0" animBg="1"/>
      <p:bldP spid="32" grpId="1" animBg="1"/>
      <p:bldP spid="33" grpId="0" animBg="1"/>
      <p:bldP spid="33" grpId="1" animBg="1"/>
      <p:bldP spid="45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vorite-Tree-Go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382000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5798403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ঝড়ে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2776</TotalTime>
  <Words>456</Words>
  <Application>Microsoft Office PowerPoint</Application>
  <PresentationFormat>On-screen Show (4:3)</PresentationFormat>
  <Paragraphs>121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Equation</vt:lpstr>
      <vt:lpstr>Document</vt:lpstr>
      <vt:lpstr>  স্বাগতম</vt:lpstr>
      <vt:lpstr>PowerPoint Presentation</vt:lpstr>
      <vt:lpstr> শিখন ফলঃ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দলীয় কাজঃ</vt:lpstr>
      <vt:lpstr> মূল্যায়নঃ</vt:lpstr>
      <vt:lpstr>  বাড়ির কাজঃ</vt:lpstr>
      <vt:lpstr>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Doel-1612i3</cp:lastModifiedBy>
  <cp:revision>406</cp:revision>
  <dcterms:created xsi:type="dcterms:W3CDTF">2006-08-16T00:00:00Z</dcterms:created>
  <dcterms:modified xsi:type="dcterms:W3CDTF">2013-01-30T11:03:17Z</dcterms:modified>
</cp:coreProperties>
</file>